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Maven Pro" pitchFamily="2" charset="77"/>
      <p:regular r:id="rId11"/>
      <p:bold r:id="rId12"/>
    </p:embeddedFont>
    <p:embeddedFont>
      <p:font typeface="Nunito" pitchFamily="2" charset="77"/>
      <p:regular r:id="rId13"/>
      <p:bold r:id="rId14"/>
      <p:italic r:id="rId15"/>
      <p:boldItalic r:id="rId16"/>
    </p:embeddedFont>
    <p:embeddedFont>
      <p:font typeface="Nunito Black" panose="020F0502020204030204" pitchFamily="34" charset="0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1bd31233ce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1bd31233ce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1bd31233ce_0_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1bd31233ce_0_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1bddd34624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1bddd34624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1bd31233ce_0_6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1bd31233ce_0_6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1bd31233ce_0_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1bd31233ce_0_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1bddd34624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1bddd34624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1bddd3462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1bddd3462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Monarch Butterflies and Microclimate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54313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 414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Kyle Nessen, Justin Mai, Aiden Kelly, </a:t>
            </a:r>
            <a:r>
              <a:rPr lang="en" dirty="0" err="1"/>
              <a:t>Arneh</a:t>
            </a:r>
            <a:r>
              <a:rPr lang="en" dirty="0"/>
              <a:t> </a:t>
            </a:r>
            <a:r>
              <a:rPr lang="en" dirty="0" err="1"/>
              <a:t>Begi</a:t>
            </a:r>
            <a:endParaRPr dirty="0"/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3950" y="533000"/>
            <a:ext cx="3706882" cy="246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>
            <a:spLocks noGrp="1"/>
          </p:cNvSpPr>
          <p:nvPr>
            <p:ph type="ctrTitle"/>
          </p:nvPr>
        </p:nvSpPr>
        <p:spPr>
          <a:xfrm>
            <a:off x="472425" y="412775"/>
            <a:ext cx="8255100" cy="6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Background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25" y="1265655"/>
            <a:ext cx="4461750" cy="3513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7272" y="1265650"/>
            <a:ext cx="3046954" cy="351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>
            <a:spLocks noGrp="1"/>
          </p:cNvSpPr>
          <p:nvPr>
            <p:ph type="ctrTitle"/>
          </p:nvPr>
        </p:nvSpPr>
        <p:spPr>
          <a:xfrm>
            <a:off x="472425" y="412775"/>
            <a:ext cx="8255100" cy="6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Design</a:t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 rotWithShape="1">
          <a:blip r:embed="rId3">
            <a:alphaModFix/>
          </a:blip>
          <a:srcRect l="13405" r="2227"/>
          <a:stretch/>
        </p:blipFill>
        <p:spPr>
          <a:xfrm>
            <a:off x="69575" y="1497000"/>
            <a:ext cx="4311599" cy="282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394925"/>
            <a:ext cx="4469251" cy="302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>
            <a:spLocks noGrp="1"/>
          </p:cNvSpPr>
          <p:nvPr>
            <p:ph type="ctrTitle"/>
          </p:nvPr>
        </p:nvSpPr>
        <p:spPr>
          <a:xfrm>
            <a:off x="472425" y="412775"/>
            <a:ext cx="8255100" cy="6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Design</a:t>
            </a:r>
            <a:endParaRPr/>
          </a:p>
        </p:txBody>
      </p:sp>
      <p:pic>
        <p:nvPicPr>
          <p:cNvPr id="299" name="Google Shape;299;p16"/>
          <p:cNvPicPr preferRelativeResize="0"/>
          <p:nvPr/>
        </p:nvPicPr>
        <p:blipFill rotWithShape="1">
          <a:blip r:embed="rId3">
            <a:alphaModFix/>
          </a:blip>
          <a:srcRect l="13405" r="2227"/>
          <a:stretch/>
        </p:blipFill>
        <p:spPr>
          <a:xfrm>
            <a:off x="69575" y="1497000"/>
            <a:ext cx="4311599" cy="282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7900" y="1394925"/>
            <a:ext cx="4469251" cy="3024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16"/>
          <p:cNvSpPr/>
          <p:nvPr/>
        </p:nvSpPr>
        <p:spPr>
          <a:xfrm>
            <a:off x="1191600" y="1394925"/>
            <a:ext cx="782100" cy="765900"/>
          </a:xfrm>
          <a:prstGeom prst="mathMultiply">
            <a:avLst>
              <a:gd name="adj1" fmla="val 2352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02" name="Google Shape;30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3050" y="2715725"/>
            <a:ext cx="604200" cy="6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6"/>
          <p:cNvSpPr/>
          <p:nvPr/>
        </p:nvSpPr>
        <p:spPr>
          <a:xfrm>
            <a:off x="1760950" y="3319925"/>
            <a:ext cx="782100" cy="765900"/>
          </a:xfrm>
          <a:prstGeom prst="mathMultiply">
            <a:avLst>
              <a:gd name="adj1" fmla="val 2352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4" name="Google Shape;304;p16"/>
          <p:cNvSpPr/>
          <p:nvPr/>
        </p:nvSpPr>
        <p:spPr>
          <a:xfrm>
            <a:off x="3291600" y="3319925"/>
            <a:ext cx="782100" cy="765900"/>
          </a:xfrm>
          <a:prstGeom prst="mathMultiply">
            <a:avLst>
              <a:gd name="adj1" fmla="val 2352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5" name="Google Shape;305;p16"/>
          <p:cNvSpPr/>
          <p:nvPr/>
        </p:nvSpPr>
        <p:spPr>
          <a:xfrm>
            <a:off x="3147250" y="1949825"/>
            <a:ext cx="782100" cy="765900"/>
          </a:xfrm>
          <a:prstGeom prst="mathMultiply">
            <a:avLst>
              <a:gd name="adj1" fmla="val 2352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6" name="Google Shape;306;p16"/>
          <p:cNvSpPr/>
          <p:nvPr/>
        </p:nvSpPr>
        <p:spPr>
          <a:xfrm>
            <a:off x="69575" y="4419775"/>
            <a:ext cx="539400" cy="558900"/>
          </a:xfrm>
          <a:prstGeom prst="mathMultiply">
            <a:avLst>
              <a:gd name="adj1" fmla="val 23520"/>
            </a:avLst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07" name="Google Shape;30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0213" y="4464062"/>
            <a:ext cx="470324" cy="470324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6"/>
          <p:cNvSpPr txBox="1"/>
          <p:nvPr/>
        </p:nvSpPr>
        <p:spPr>
          <a:xfrm>
            <a:off x="539650" y="4419763"/>
            <a:ext cx="997200" cy="3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= 0</a:t>
            </a:r>
            <a:endParaRPr sz="2200">
              <a:solidFill>
                <a:schemeClr val="dk2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309" name="Google Shape;309;p16"/>
          <p:cNvSpPr txBox="1"/>
          <p:nvPr/>
        </p:nvSpPr>
        <p:spPr>
          <a:xfrm>
            <a:off x="2460525" y="4419763"/>
            <a:ext cx="997200" cy="3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= 1</a:t>
            </a:r>
            <a:endParaRPr sz="2200">
              <a:solidFill>
                <a:schemeClr val="dk2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cxnSp>
        <p:nvCxnSpPr>
          <p:cNvPr id="310" name="Google Shape;310;p16"/>
          <p:cNvCxnSpPr/>
          <p:nvPr/>
        </p:nvCxnSpPr>
        <p:spPr>
          <a:xfrm>
            <a:off x="4670800" y="3594850"/>
            <a:ext cx="4226400" cy="0"/>
          </a:xfrm>
          <a:prstGeom prst="straightConnector1">
            <a:avLst/>
          </a:prstGeom>
          <a:noFill/>
          <a:ln w="76200" cap="flat" cmpd="sng">
            <a:solidFill>
              <a:srgbClr val="FFFF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11" name="Google Shape;311;p16"/>
          <p:cNvSpPr txBox="1"/>
          <p:nvPr/>
        </p:nvSpPr>
        <p:spPr>
          <a:xfrm>
            <a:off x="8154325" y="3086300"/>
            <a:ext cx="355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Nunito Black"/>
                <a:ea typeface="Nunito Black"/>
                <a:cs typeface="Nunito Black"/>
                <a:sym typeface="Nunito Black"/>
              </a:rPr>
              <a:t>N</a:t>
            </a:r>
            <a:endParaRPr sz="2200">
              <a:solidFill>
                <a:schemeClr val="lt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312" name="Google Shape;312;p16"/>
          <p:cNvSpPr txBox="1"/>
          <p:nvPr/>
        </p:nvSpPr>
        <p:spPr>
          <a:xfrm>
            <a:off x="8154325" y="3556700"/>
            <a:ext cx="355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Nunito Black"/>
                <a:ea typeface="Nunito Black"/>
                <a:cs typeface="Nunito Black"/>
                <a:sym typeface="Nunito Black"/>
              </a:rPr>
              <a:t>S</a:t>
            </a:r>
            <a:endParaRPr sz="2200">
              <a:solidFill>
                <a:schemeClr val="lt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313" name="Google Shape;313;p16"/>
          <p:cNvSpPr txBox="1"/>
          <p:nvPr/>
        </p:nvSpPr>
        <p:spPr>
          <a:xfrm>
            <a:off x="1536850" y="1026138"/>
            <a:ext cx="1503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Level 1</a:t>
            </a:r>
            <a:endParaRPr sz="2200">
              <a:solidFill>
                <a:schemeClr val="dk2"/>
              </a:solidFill>
              <a:latin typeface="Nunito Black"/>
              <a:ea typeface="Nunito Black"/>
              <a:cs typeface="Nunito Black"/>
              <a:sym typeface="Nunito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4" name="Google Shape;314;p16"/>
          <p:cNvSpPr txBox="1"/>
          <p:nvPr/>
        </p:nvSpPr>
        <p:spPr>
          <a:xfrm>
            <a:off x="6223900" y="933213"/>
            <a:ext cx="1503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Level 2</a:t>
            </a:r>
            <a:endParaRPr sz="2200">
              <a:solidFill>
                <a:schemeClr val="dk2"/>
              </a:solidFill>
              <a:latin typeface="Nunito Black"/>
              <a:ea typeface="Nunito Black"/>
              <a:cs typeface="Nunito Black"/>
              <a:sym typeface="Nunito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5" name="Google Shape;315;p16"/>
          <p:cNvSpPr txBox="1"/>
          <p:nvPr/>
        </p:nvSpPr>
        <p:spPr>
          <a:xfrm>
            <a:off x="5436775" y="3107900"/>
            <a:ext cx="1572900" cy="4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Point Conception</a:t>
            </a:r>
            <a:endParaRPr sz="13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16" name="Google Shape;316;p16"/>
          <p:cNvCxnSpPr/>
          <p:nvPr/>
        </p:nvCxnSpPr>
        <p:spPr>
          <a:xfrm flipH="1">
            <a:off x="5648924" y="3363550"/>
            <a:ext cx="298800" cy="209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7"/>
          <p:cNvSpPr txBox="1">
            <a:spLocks noGrp="1"/>
          </p:cNvSpPr>
          <p:nvPr>
            <p:ph type="ctrTitle"/>
          </p:nvPr>
        </p:nvSpPr>
        <p:spPr>
          <a:xfrm>
            <a:off x="472425" y="412775"/>
            <a:ext cx="8255100" cy="6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Considerations</a:t>
            </a:r>
            <a:endParaRPr/>
          </a:p>
        </p:txBody>
      </p:sp>
      <p:sp>
        <p:nvSpPr>
          <p:cNvPr id="322" name="Google Shape;322;p17"/>
          <p:cNvSpPr txBox="1">
            <a:spLocks noGrp="1"/>
          </p:cNvSpPr>
          <p:nvPr>
            <p:ph type="subTitle" idx="1"/>
          </p:nvPr>
        </p:nvSpPr>
        <p:spPr>
          <a:xfrm>
            <a:off x="472425" y="1330325"/>
            <a:ext cx="8020800" cy="3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Model we wanted to run:</a:t>
            </a:r>
            <a:br>
              <a:rPr lang="en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F9CB9C"/>
                </a:solidFill>
                <a:latin typeface="Courier New"/>
                <a:ea typeface="Courier New"/>
                <a:cs typeface="Courier New"/>
                <a:sym typeface="Courier New"/>
              </a:rPr>
              <a:t>monarch_presence</a:t>
            </a:r>
            <a:r>
              <a:rPr lang="en" sz="2200" b="1">
                <a:latin typeface="Courier New"/>
                <a:ea typeface="Courier New"/>
                <a:cs typeface="Courier New"/>
                <a:sym typeface="Courier New"/>
              </a:rPr>
              <a:t> ~ </a:t>
            </a:r>
            <a:r>
              <a:rPr lang="en" sz="2200" b="1">
                <a:solidFill>
                  <a:srgbClr val="E06666"/>
                </a:solidFill>
                <a:latin typeface="Courier New"/>
                <a:ea typeface="Courier New"/>
                <a:cs typeface="Courier New"/>
                <a:sym typeface="Courier New"/>
              </a:rPr>
              <a:t>temp.avg</a:t>
            </a:r>
            <a:r>
              <a:rPr lang="en" sz="2200" b="1">
                <a:latin typeface="Courier New"/>
                <a:ea typeface="Courier New"/>
                <a:cs typeface="Courier New"/>
                <a:sym typeface="Courier New"/>
              </a:rPr>
              <a:t> + hum.avg + light.avg + seasonDay +(1 + seasonDay | grove)</a:t>
            </a:r>
            <a:r>
              <a:rPr lang="en" sz="2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What we had to run: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E06666"/>
                </a:solidFill>
                <a:latin typeface="Courier New"/>
                <a:ea typeface="Courier New"/>
                <a:cs typeface="Courier New"/>
                <a:sym typeface="Courier New"/>
              </a:rPr>
              <a:t>temp.avg</a:t>
            </a:r>
            <a:r>
              <a:rPr lang="en" sz="2200" b="1">
                <a:latin typeface="Courier New"/>
                <a:ea typeface="Courier New"/>
                <a:cs typeface="Courier New"/>
                <a:sym typeface="Courier New"/>
              </a:rPr>
              <a:t> ~ </a:t>
            </a:r>
            <a:r>
              <a:rPr lang="en" sz="2200" b="1">
                <a:solidFill>
                  <a:srgbClr val="F9CB9C"/>
                </a:solidFill>
                <a:latin typeface="Courier New"/>
                <a:ea typeface="Courier New"/>
                <a:cs typeface="Courier New"/>
                <a:sym typeface="Courier New"/>
              </a:rPr>
              <a:t>monarch_presence</a:t>
            </a:r>
            <a:r>
              <a:rPr lang="en" sz="2200" b="1">
                <a:latin typeface="Courier New"/>
                <a:ea typeface="Courier New"/>
                <a:cs typeface="Courier New"/>
                <a:sym typeface="Courier New"/>
              </a:rPr>
              <a:t> + seasonDay +(1 + seasonDay | grove)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8"/>
          <p:cNvSpPr txBox="1">
            <a:spLocks noGrp="1"/>
          </p:cNvSpPr>
          <p:nvPr>
            <p:ph type="ctrTitle"/>
          </p:nvPr>
        </p:nvSpPr>
        <p:spPr>
          <a:xfrm>
            <a:off x="472425" y="412775"/>
            <a:ext cx="8255100" cy="6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for Temperature and Humidity</a:t>
            </a:r>
            <a:endParaRPr/>
          </a:p>
        </p:txBody>
      </p:sp>
      <p:pic>
        <p:nvPicPr>
          <p:cNvPr id="328" name="Google Shape;3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0350" y="3083825"/>
            <a:ext cx="2089724" cy="162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750" y="1409888"/>
            <a:ext cx="2089724" cy="1625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40350" y="1409900"/>
            <a:ext cx="2089724" cy="162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9750" y="3083825"/>
            <a:ext cx="2089725" cy="162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18"/>
          <p:cNvPicPr preferRelativeResize="0"/>
          <p:nvPr/>
        </p:nvPicPr>
        <p:blipFill rotWithShape="1">
          <a:blip r:embed="rId7">
            <a:alphaModFix/>
          </a:blip>
          <a:srcRect l="1850" r="-1849"/>
          <a:stretch/>
        </p:blipFill>
        <p:spPr>
          <a:xfrm>
            <a:off x="4877275" y="2072250"/>
            <a:ext cx="3850251" cy="199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9"/>
          <p:cNvSpPr txBox="1">
            <a:spLocks noGrp="1"/>
          </p:cNvSpPr>
          <p:nvPr>
            <p:ph type="ctrTitle"/>
          </p:nvPr>
        </p:nvSpPr>
        <p:spPr>
          <a:xfrm>
            <a:off x="472424" y="412775"/>
            <a:ext cx="2604731" cy="14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(Light)</a:t>
            </a:r>
            <a:endParaRPr dirty="0"/>
          </a:p>
        </p:txBody>
      </p:sp>
      <p:pic>
        <p:nvPicPr>
          <p:cNvPr id="338" name="Google Shape;3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7475" y="1077925"/>
            <a:ext cx="2171700" cy="32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24" y="1743527"/>
            <a:ext cx="3121416" cy="1926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83888" y="412775"/>
            <a:ext cx="3121451" cy="1926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83875" y="2755350"/>
            <a:ext cx="3121464" cy="192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0"/>
          <p:cNvSpPr txBox="1">
            <a:spLocks noGrp="1"/>
          </p:cNvSpPr>
          <p:nvPr>
            <p:ph type="ctrTitle"/>
          </p:nvPr>
        </p:nvSpPr>
        <p:spPr>
          <a:xfrm>
            <a:off x="472425" y="412775"/>
            <a:ext cx="8255100" cy="6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(Light)</a:t>
            </a:r>
            <a:endParaRPr dirty="0"/>
          </a:p>
        </p:txBody>
      </p:sp>
      <p:pic>
        <p:nvPicPr>
          <p:cNvPr id="347" name="Google Shape;3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940" y="1104439"/>
            <a:ext cx="6622069" cy="382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103</Words>
  <Application>Microsoft Macintosh PowerPoint</Application>
  <PresentationFormat>On-screen Show (16:9)</PresentationFormat>
  <Paragraphs>24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Maven Pro</vt:lpstr>
      <vt:lpstr>Nunito</vt:lpstr>
      <vt:lpstr>Nunito Black</vt:lpstr>
      <vt:lpstr>Courier New</vt:lpstr>
      <vt:lpstr>Momentum</vt:lpstr>
      <vt:lpstr>Monarch Butterflies and Microclimate</vt:lpstr>
      <vt:lpstr>Study Background</vt:lpstr>
      <vt:lpstr>Study Design</vt:lpstr>
      <vt:lpstr>Study Design</vt:lpstr>
      <vt:lpstr>Model Considerations</vt:lpstr>
      <vt:lpstr>Results for Temperature and Humidity</vt:lpstr>
      <vt:lpstr>Results (Light)</vt:lpstr>
      <vt:lpstr>Results (Light)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Kyle Nessen</cp:lastModifiedBy>
  <cp:revision>4</cp:revision>
  <dcterms:modified xsi:type="dcterms:W3CDTF">2024-12-04T04:21:24Z</dcterms:modified>
</cp:coreProperties>
</file>